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5"/>
  </p:notesMasterIdLst>
  <p:handoutMasterIdLst>
    <p:handoutMasterId r:id="rId36"/>
  </p:handoutMasterIdLst>
  <p:sldIdLst>
    <p:sldId id="257" r:id="rId2"/>
    <p:sldId id="282" r:id="rId3"/>
    <p:sldId id="307" r:id="rId4"/>
    <p:sldId id="320" r:id="rId5"/>
    <p:sldId id="313" r:id="rId6"/>
    <p:sldId id="362" r:id="rId7"/>
    <p:sldId id="300" r:id="rId8"/>
    <p:sldId id="319" r:id="rId9"/>
    <p:sldId id="359" r:id="rId10"/>
    <p:sldId id="360" r:id="rId11"/>
    <p:sldId id="371" r:id="rId12"/>
    <p:sldId id="372" r:id="rId13"/>
    <p:sldId id="293" r:id="rId14"/>
    <p:sldId id="370" r:id="rId15"/>
    <p:sldId id="352" r:id="rId16"/>
    <p:sldId id="367" r:id="rId17"/>
    <p:sldId id="368" r:id="rId18"/>
    <p:sldId id="369" r:id="rId19"/>
    <p:sldId id="373" r:id="rId20"/>
    <p:sldId id="374" r:id="rId21"/>
    <p:sldId id="375" r:id="rId22"/>
    <p:sldId id="376" r:id="rId23"/>
    <p:sldId id="377" r:id="rId24"/>
    <p:sldId id="378" r:id="rId25"/>
    <p:sldId id="323" r:id="rId26"/>
    <p:sldId id="379" r:id="rId27"/>
    <p:sldId id="324" r:id="rId28"/>
    <p:sldId id="380" r:id="rId29"/>
    <p:sldId id="363" r:id="rId30"/>
    <p:sldId id="364" r:id="rId31"/>
    <p:sldId id="325" r:id="rId32"/>
    <p:sldId id="304" r:id="rId33"/>
    <p:sldId id="278" r:id="rId34"/>
  </p:sldIdLst>
  <p:sldSz cx="9144000" cy="6858000" type="screen4x3"/>
  <p:notesSz cx="7102475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3E"/>
    <a:srgbClr val="FFFFFF"/>
    <a:srgbClr val="60847B"/>
    <a:srgbClr val="3C6254"/>
    <a:srgbClr val="FFC000"/>
    <a:srgbClr val="62AA92"/>
    <a:srgbClr val="548A77"/>
    <a:srgbClr val="396554"/>
    <a:srgbClr val="479D8A"/>
    <a:srgbClr val="F96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86755" autoAdjust="0"/>
  </p:normalViewPr>
  <p:slideViewPr>
    <p:cSldViewPr snapToGrid="0">
      <p:cViewPr varScale="1">
        <p:scale>
          <a:sx n="79" d="100"/>
          <a:sy n="79" d="100"/>
        </p:scale>
        <p:origin x="1119" y="4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-4104" y="-90"/>
      </p:cViewPr>
      <p:guideLst>
        <p:guide orient="horz" pos="3224"/>
        <p:guide pos="22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1646E-129C-45AA-AAB5-D7F56DEA80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24E20CA-F14C-4556-9DDB-9AF2CD4B244F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Inputs</a:t>
          </a:r>
          <a:endParaRPr lang="ko-KR" altLang="en-US" sz="2400" dirty="0"/>
        </a:p>
      </dgm:t>
    </dgm:pt>
    <dgm:pt modelId="{CCC0F864-0CB7-4658-9536-89FC95F16A74}" type="par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C244C523-4E1B-4095-8EA0-3A6C7800AAEF}" type="sib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530FEE9A-2AB2-48E9-94BF-98AED8AFFA04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Prediction</a:t>
          </a:r>
          <a:endParaRPr lang="ko-KR" altLang="en-US" sz="2400" dirty="0"/>
        </a:p>
      </dgm:t>
    </dgm:pt>
    <dgm:pt modelId="{4F369AA4-9A0B-4211-8890-5A353C99D757}" type="par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943D82C6-5AC8-4606-9BEA-84B476A4FC26}" type="sib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CFB02165-ABA9-40F9-AC85-3AC57537D635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Training</a:t>
          </a:r>
          <a:endParaRPr lang="ko-KR" altLang="en-US" sz="2400" dirty="0"/>
        </a:p>
      </dgm:t>
    </dgm:pt>
    <dgm:pt modelId="{185542BA-67AE-44AF-8257-DA97097CBB61}" type="par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BE76F454-1055-4676-842F-09C4F40624F5}" type="sib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D10CF741-8EA6-4D83-9D3E-A6A83B5D1BDB}">
      <dgm:prSet phldrT="[텍스트]" custT="1"/>
      <dgm:spPr/>
      <dgm:t>
        <a:bodyPr/>
        <a:lstStyle/>
        <a:p>
          <a:pPr latinLnBrk="1"/>
          <a:r>
            <a:rPr lang="en-US" altLang="ko-KR" sz="2400" dirty="0"/>
            <a:t>Evaluate</a:t>
          </a:r>
          <a:endParaRPr lang="ko-KR" altLang="en-US" sz="2400" dirty="0"/>
        </a:p>
      </dgm:t>
    </dgm:pt>
    <dgm:pt modelId="{32735247-32D7-4ED7-917E-01445CEB8A77}" type="par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49E9D1CF-3632-4F46-BB0E-56DA7EE9C021}" type="sib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2BFE5549-A284-4F65-A359-840CD1CD694C}" type="pres">
      <dgm:prSet presAssocID="{15E1646E-129C-45AA-AAB5-D7F56DEA8005}" presName="Name0" presStyleCnt="0">
        <dgm:presLayoutVars>
          <dgm:chMax val="7"/>
          <dgm:chPref val="7"/>
          <dgm:dir/>
        </dgm:presLayoutVars>
      </dgm:prSet>
      <dgm:spPr/>
    </dgm:pt>
    <dgm:pt modelId="{6C3B9901-2306-4E16-8D89-6B76C1008569}" type="pres">
      <dgm:prSet presAssocID="{15E1646E-129C-45AA-AAB5-D7F56DEA8005}" presName="Name1" presStyleCnt="0"/>
      <dgm:spPr/>
    </dgm:pt>
    <dgm:pt modelId="{49ACC771-31EB-4BD3-B1C1-6FA348FADB3F}" type="pres">
      <dgm:prSet presAssocID="{15E1646E-129C-45AA-AAB5-D7F56DEA8005}" presName="cycle" presStyleCnt="0"/>
      <dgm:spPr/>
    </dgm:pt>
    <dgm:pt modelId="{EF6100D2-7C74-4182-AA11-02567A602664}" type="pres">
      <dgm:prSet presAssocID="{15E1646E-129C-45AA-AAB5-D7F56DEA8005}" presName="srcNode" presStyleLbl="node1" presStyleIdx="0" presStyleCnt="4"/>
      <dgm:spPr/>
    </dgm:pt>
    <dgm:pt modelId="{AE545D1A-3E07-44AE-ABA2-2B761E1954FC}" type="pres">
      <dgm:prSet presAssocID="{15E1646E-129C-45AA-AAB5-D7F56DEA8005}" presName="conn" presStyleLbl="parChTrans1D2" presStyleIdx="0" presStyleCnt="1"/>
      <dgm:spPr/>
    </dgm:pt>
    <dgm:pt modelId="{213701C2-A192-4AFC-AABF-BE748568B497}" type="pres">
      <dgm:prSet presAssocID="{15E1646E-129C-45AA-AAB5-D7F56DEA8005}" presName="extraNode" presStyleLbl="node1" presStyleIdx="0" presStyleCnt="4"/>
      <dgm:spPr/>
    </dgm:pt>
    <dgm:pt modelId="{446D9348-61A4-420C-BFC7-3EEF877F134C}" type="pres">
      <dgm:prSet presAssocID="{15E1646E-129C-45AA-AAB5-D7F56DEA8005}" presName="dstNode" presStyleLbl="node1" presStyleIdx="0" presStyleCnt="4"/>
      <dgm:spPr/>
    </dgm:pt>
    <dgm:pt modelId="{2D80FD49-41AE-4005-8294-432A9F5F52F1}" type="pres">
      <dgm:prSet presAssocID="{A24E20CA-F14C-4556-9DDB-9AF2CD4B244F}" presName="text_1" presStyleLbl="node1" presStyleIdx="0" presStyleCnt="4">
        <dgm:presLayoutVars>
          <dgm:bulletEnabled val="1"/>
        </dgm:presLayoutVars>
      </dgm:prSet>
      <dgm:spPr/>
    </dgm:pt>
    <dgm:pt modelId="{568149AA-3B4D-4C4D-9207-0A5268C57B2C}" type="pres">
      <dgm:prSet presAssocID="{A24E20CA-F14C-4556-9DDB-9AF2CD4B244F}" presName="accent_1" presStyleCnt="0"/>
      <dgm:spPr/>
    </dgm:pt>
    <dgm:pt modelId="{2D5C4326-38AF-47EC-AD35-3BA263D1A49A}" type="pres">
      <dgm:prSet presAssocID="{A24E20CA-F14C-4556-9DDB-9AF2CD4B244F}" presName="accentRepeatNode" presStyleLbl="solidFgAcc1" presStyleIdx="0" presStyleCnt="4"/>
      <dgm:spPr/>
    </dgm:pt>
    <dgm:pt modelId="{A80C0C3F-735D-4EDD-A45D-B0601E351D7A}" type="pres">
      <dgm:prSet presAssocID="{530FEE9A-2AB2-48E9-94BF-98AED8AFFA04}" presName="text_2" presStyleLbl="node1" presStyleIdx="1" presStyleCnt="4">
        <dgm:presLayoutVars>
          <dgm:bulletEnabled val="1"/>
        </dgm:presLayoutVars>
      </dgm:prSet>
      <dgm:spPr/>
    </dgm:pt>
    <dgm:pt modelId="{B7D9CB7E-8879-4973-ABA3-9145F1AF82E1}" type="pres">
      <dgm:prSet presAssocID="{530FEE9A-2AB2-48E9-94BF-98AED8AFFA04}" presName="accent_2" presStyleCnt="0"/>
      <dgm:spPr/>
    </dgm:pt>
    <dgm:pt modelId="{6AD4ADED-0424-4D5A-A408-B32C63D90FC5}" type="pres">
      <dgm:prSet presAssocID="{530FEE9A-2AB2-48E9-94BF-98AED8AFFA04}" presName="accentRepeatNode" presStyleLbl="solidFgAcc1" presStyleIdx="1" presStyleCnt="4"/>
      <dgm:spPr/>
    </dgm:pt>
    <dgm:pt modelId="{818F9EA5-A727-4C5E-ACAA-4DF071F0EAA2}" type="pres">
      <dgm:prSet presAssocID="{CFB02165-ABA9-40F9-AC85-3AC57537D635}" presName="text_3" presStyleLbl="node1" presStyleIdx="2" presStyleCnt="4">
        <dgm:presLayoutVars>
          <dgm:bulletEnabled val="1"/>
        </dgm:presLayoutVars>
      </dgm:prSet>
      <dgm:spPr/>
    </dgm:pt>
    <dgm:pt modelId="{E8D79F31-1EAF-4190-95F5-30848B6669C8}" type="pres">
      <dgm:prSet presAssocID="{CFB02165-ABA9-40F9-AC85-3AC57537D635}" presName="accent_3" presStyleCnt="0"/>
      <dgm:spPr/>
    </dgm:pt>
    <dgm:pt modelId="{98103F30-EC88-4791-BFFA-FF6190038C8E}" type="pres">
      <dgm:prSet presAssocID="{CFB02165-ABA9-40F9-AC85-3AC57537D635}" presName="accentRepeatNode" presStyleLbl="solidFgAcc1" presStyleIdx="2" presStyleCnt="4"/>
      <dgm:spPr/>
    </dgm:pt>
    <dgm:pt modelId="{A493A4ED-B080-4848-A38E-D087FDF686D0}" type="pres">
      <dgm:prSet presAssocID="{D10CF741-8EA6-4D83-9D3E-A6A83B5D1BDB}" presName="text_4" presStyleLbl="node1" presStyleIdx="3" presStyleCnt="4">
        <dgm:presLayoutVars>
          <dgm:bulletEnabled val="1"/>
        </dgm:presLayoutVars>
      </dgm:prSet>
      <dgm:spPr/>
    </dgm:pt>
    <dgm:pt modelId="{0D032EBD-3758-4918-BD73-432F538502FB}" type="pres">
      <dgm:prSet presAssocID="{D10CF741-8EA6-4D83-9D3E-A6A83B5D1BDB}" presName="accent_4" presStyleCnt="0"/>
      <dgm:spPr/>
    </dgm:pt>
    <dgm:pt modelId="{70FABF51-BF18-47C5-A2B1-7BF05F7138E8}" type="pres">
      <dgm:prSet presAssocID="{D10CF741-8EA6-4D83-9D3E-A6A83B5D1BDB}" presName="accentRepeatNode" presStyleLbl="solidFgAcc1" presStyleIdx="3" presStyleCnt="4"/>
      <dgm:spPr/>
    </dgm:pt>
  </dgm:ptLst>
  <dgm:cxnLst>
    <dgm:cxn modelId="{977ED30B-60E1-4E9F-8C60-A29A11889A6B}" type="presOf" srcId="{15E1646E-129C-45AA-AAB5-D7F56DEA8005}" destId="{2BFE5549-A284-4F65-A359-840CD1CD694C}" srcOrd="0" destOrd="0" presId="urn:microsoft.com/office/officeart/2008/layout/VerticalCurvedList"/>
    <dgm:cxn modelId="{6624870E-9D5D-4069-B70C-0E0E42B0D1F8}" type="presOf" srcId="{CFB02165-ABA9-40F9-AC85-3AC57537D635}" destId="{818F9EA5-A727-4C5E-ACAA-4DF071F0EAA2}" srcOrd="0" destOrd="0" presId="urn:microsoft.com/office/officeart/2008/layout/VerticalCurvedList"/>
    <dgm:cxn modelId="{D4817161-DF8D-4980-9E70-DAD4D7EF8AF7}" type="presOf" srcId="{A24E20CA-F14C-4556-9DDB-9AF2CD4B244F}" destId="{2D80FD49-41AE-4005-8294-432A9F5F52F1}" srcOrd="0" destOrd="0" presId="urn:microsoft.com/office/officeart/2008/layout/VerticalCurvedList"/>
    <dgm:cxn modelId="{9562C542-9537-483D-B448-2FECAB847BFE}" srcId="{15E1646E-129C-45AA-AAB5-D7F56DEA8005}" destId="{530FEE9A-2AB2-48E9-94BF-98AED8AFFA04}" srcOrd="1" destOrd="0" parTransId="{4F369AA4-9A0B-4211-8890-5A353C99D757}" sibTransId="{943D82C6-5AC8-4606-9BEA-84B476A4FC26}"/>
    <dgm:cxn modelId="{9DD52F76-D03D-412B-A552-17859C8E31EC}" srcId="{15E1646E-129C-45AA-AAB5-D7F56DEA8005}" destId="{D10CF741-8EA6-4D83-9D3E-A6A83B5D1BDB}" srcOrd="3" destOrd="0" parTransId="{32735247-32D7-4ED7-917E-01445CEB8A77}" sibTransId="{49E9D1CF-3632-4F46-BB0E-56DA7EE9C021}"/>
    <dgm:cxn modelId="{8A776CB1-DDC9-452D-A6A7-61BE0CEE858E}" type="presOf" srcId="{D10CF741-8EA6-4D83-9D3E-A6A83B5D1BDB}" destId="{A493A4ED-B080-4848-A38E-D087FDF686D0}" srcOrd="0" destOrd="0" presId="urn:microsoft.com/office/officeart/2008/layout/VerticalCurvedList"/>
    <dgm:cxn modelId="{4ADD6CCC-51E6-4FF0-80DF-55812C12E136}" srcId="{15E1646E-129C-45AA-AAB5-D7F56DEA8005}" destId="{CFB02165-ABA9-40F9-AC85-3AC57537D635}" srcOrd="2" destOrd="0" parTransId="{185542BA-67AE-44AF-8257-DA97097CBB61}" sibTransId="{BE76F454-1055-4676-842F-09C4F40624F5}"/>
    <dgm:cxn modelId="{EEBF82D5-C890-43D1-8646-EEE00DE37554}" srcId="{15E1646E-129C-45AA-AAB5-D7F56DEA8005}" destId="{A24E20CA-F14C-4556-9DDB-9AF2CD4B244F}" srcOrd="0" destOrd="0" parTransId="{CCC0F864-0CB7-4658-9536-89FC95F16A74}" sibTransId="{C244C523-4E1B-4095-8EA0-3A6C7800AAEF}"/>
    <dgm:cxn modelId="{1598D6EC-E3B1-4C78-A260-E84621CD0155}" type="presOf" srcId="{C244C523-4E1B-4095-8EA0-3A6C7800AAEF}" destId="{AE545D1A-3E07-44AE-ABA2-2B761E1954FC}" srcOrd="0" destOrd="0" presId="urn:microsoft.com/office/officeart/2008/layout/VerticalCurvedList"/>
    <dgm:cxn modelId="{DC2F67FE-B0A8-428B-B874-5C5A22ECB9AF}" type="presOf" srcId="{530FEE9A-2AB2-48E9-94BF-98AED8AFFA04}" destId="{A80C0C3F-735D-4EDD-A45D-B0601E351D7A}" srcOrd="0" destOrd="0" presId="urn:microsoft.com/office/officeart/2008/layout/VerticalCurvedList"/>
    <dgm:cxn modelId="{C9341FA0-C7BA-44F0-B8A6-AACC13DCBF8F}" type="presParOf" srcId="{2BFE5549-A284-4F65-A359-840CD1CD694C}" destId="{6C3B9901-2306-4E16-8D89-6B76C1008569}" srcOrd="0" destOrd="0" presId="urn:microsoft.com/office/officeart/2008/layout/VerticalCurvedList"/>
    <dgm:cxn modelId="{07AB305E-A3F5-4262-895F-0CB908CABAFA}" type="presParOf" srcId="{6C3B9901-2306-4E16-8D89-6B76C1008569}" destId="{49ACC771-31EB-4BD3-B1C1-6FA348FADB3F}" srcOrd="0" destOrd="0" presId="urn:microsoft.com/office/officeart/2008/layout/VerticalCurvedList"/>
    <dgm:cxn modelId="{2F92364C-5A42-475C-93CC-D7B2E7D9C0DC}" type="presParOf" srcId="{49ACC771-31EB-4BD3-B1C1-6FA348FADB3F}" destId="{EF6100D2-7C74-4182-AA11-02567A602664}" srcOrd="0" destOrd="0" presId="urn:microsoft.com/office/officeart/2008/layout/VerticalCurvedList"/>
    <dgm:cxn modelId="{84917B64-6328-414A-A8BE-D77950B7F65E}" type="presParOf" srcId="{49ACC771-31EB-4BD3-B1C1-6FA348FADB3F}" destId="{AE545D1A-3E07-44AE-ABA2-2B761E1954FC}" srcOrd="1" destOrd="0" presId="urn:microsoft.com/office/officeart/2008/layout/VerticalCurvedList"/>
    <dgm:cxn modelId="{C4440A31-FC0A-420D-8629-A0E6EB90CE78}" type="presParOf" srcId="{49ACC771-31EB-4BD3-B1C1-6FA348FADB3F}" destId="{213701C2-A192-4AFC-AABF-BE748568B497}" srcOrd="2" destOrd="0" presId="urn:microsoft.com/office/officeart/2008/layout/VerticalCurvedList"/>
    <dgm:cxn modelId="{EF699466-6EBD-4B0B-8039-5C131F814F2D}" type="presParOf" srcId="{49ACC771-31EB-4BD3-B1C1-6FA348FADB3F}" destId="{446D9348-61A4-420C-BFC7-3EEF877F134C}" srcOrd="3" destOrd="0" presId="urn:microsoft.com/office/officeart/2008/layout/VerticalCurvedList"/>
    <dgm:cxn modelId="{518398BA-8419-4151-8F98-D5016CB7336F}" type="presParOf" srcId="{6C3B9901-2306-4E16-8D89-6B76C1008569}" destId="{2D80FD49-41AE-4005-8294-432A9F5F52F1}" srcOrd="1" destOrd="0" presId="urn:microsoft.com/office/officeart/2008/layout/VerticalCurvedList"/>
    <dgm:cxn modelId="{CCBEA745-2E98-434B-9945-839D8BA3CE91}" type="presParOf" srcId="{6C3B9901-2306-4E16-8D89-6B76C1008569}" destId="{568149AA-3B4D-4C4D-9207-0A5268C57B2C}" srcOrd="2" destOrd="0" presId="urn:microsoft.com/office/officeart/2008/layout/VerticalCurvedList"/>
    <dgm:cxn modelId="{71E92B8D-8B99-4FA5-947E-8038E27E4007}" type="presParOf" srcId="{568149AA-3B4D-4C4D-9207-0A5268C57B2C}" destId="{2D5C4326-38AF-47EC-AD35-3BA263D1A49A}" srcOrd="0" destOrd="0" presId="urn:microsoft.com/office/officeart/2008/layout/VerticalCurvedList"/>
    <dgm:cxn modelId="{F2BD6E7F-C1BF-4805-AEA7-86CF60FB8DE2}" type="presParOf" srcId="{6C3B9901-2306-4E16-8D89-6B76C1008569}" destId="{A80C0C3F-735D-4EDD-A45D-B0601E351D7A}" srcOrd="3" destOrd="0" presId="urn:microsoft.com/office/officeart/2008/layout/VerticalCurvedList"/>
    <dgm:cxn modelId="{DEBD06D8-CA60-411B-95EE-39738FDC8137}" type="presParOf" srcId="{6C3B9901-2306-4E16-8D89-6B76C1008569}" destId="{B7D9CB7E-8879-4973-ABA3-9145F1AF82E1}" srcOrd="4" destOrd="0" presId="urn:microsoft.com/office/officeart/2008/layout/VerticalCurvedList"/>
    <dgm:cxn modelId="{D8F697B6-3671-449D-A9BF-78966E9AB876}" type="presParOf" srcId="{B7D9CB7E-8879-4973-ABA3-9145F1AF82E1}" destId="{6AD4ADED-0424-4D5A-A408-B32C63D90FC5}" srcOrd="0" destOrd="0" presId="urn:microsoft.com/office/officeart/2008/layout/VerticalCurvedList"/>
    <dgm:cxn modelId="{5AF7AC35-9BD9-436F-8445-CFF492C04860}" type="presParOf" srcId="{6C3B9901-2306-4E16-8D89-6B76C1008569}" destId="{818F9EA5-A727-4C5E-ACAA-4DF071F0EAA2}" srcOrd="5" destOrd="0" presId="urn:microsoft.com/office/officeart/2008/layout/VerticalCurvedList"/>
    <dgm:cxn modelId="{7A5BC892-916C-4B1B-8CDB-F982EE1F1E2B}" type="presParOf" srcId="{6C3B9901-2306-4E16-8D89-6B76C1008569}" destId="{E8D79F31-1EAF-4190-95F5-30848B6669C8}" srcOrd="6" destOrd="0" presId="urn:microsoft.com/office/officeart/2008/layout/VerticalCurvedList"/>
    <dgm:cxn modelId="{910EF513-E597-4670-816C-A4DFB917659D}" type="presParOf" srcId="{E8D79F31-1EAF-4190-95F5-30848B6669C8}" destId="{98103F30-EC88-4791-BFFA-FF6190038C8E}" srcOrd="0" destOrd="0" presId="urn:microsoft.com/office/officeart/2008/layout/VerticalCurvedList"/>
    <dgm:cxn modelId="{0D697661-1164-4286-B250-2016D0ED0EA6}" type="presParOf" srcId="{6C3B9901-2306-4E16-8D89-6B76C1008569}" destId="{A493A4ED-B080-4848-A38E-D087FDF686D0}" srcOrd="7" destOrd="0" presId="urn:microsoft.com/office/officeart/2008/layout/VerticalCurvedList"/>
    <dgm:cxn modelId="{057D5059-F770-4D45-9A81-DC69B26E1810}" type="presParOf" srcId="{6C3B9901-2306-4E16-8D89-6B76C1008569}" destId="{0D032EBD-3758-4918-BD73-432F538502FB}" srcOrd="8" destOrd="0" presId="urn:microsoft.com/office/officeart/2008/layout/VerticalCurvedList"/>
    <dgm:cxn modelId="{D915B8CA-0431-40C3-A333-43BC80BC2325}" type="presParOf" srcId="{0D032EBD-3758-4918-BD73-432F538502FB}" destId="{70FABF51-BF18-47C5-A2B1-7BF05F7138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45D1A-3E07-44AE-ABA2-2B761E1954FC}">
      <dsp:nvSpPr>
        <dsp:cNvPr id="0" name=""/>
        <dsp:cNvSpPr/>
      </dsp:nvSpPr>
      <dsp:spPr>
        <a:xfrm>
          <a:off x="-5236974" y="-802106"/>
          <a:ext cx="6236224" cy="6236224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0FD49-41AE-4005-8294-432A9F5F52F1}">
      <dsp:nvSpPr>
        <dsp:cNvPr id="0" name=""/>
        <dsp:cNvSpPr/>
      </dsp:nvSpPr>
      <dsp:spPr>
        <a:xfrm>
          <a:off x="523181" y="356109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Model Inputs</a:t>
          </a:r>
          <a:endParaRPr lang="ko-KR" altLang="en-US" sz="2400" kern="1200" dirty="0"/>
        </a:p>
      </dsp:txBody>
      <dsp:txXfrm>
        <a:off x="523181" y="356109"/>
        <a:ext cx="6089326" cy="712588"/>
      </dsp:txXfrm>
    </dsp:sp>
    <dsp:sp modelId="{2D5C4326-38AF-47EC-AD35-3BA263D1A49A}">
      <dsp:nvSpPr>
        <dsp:cNvPr id="0" name=""/>
        <dsp:cNvSpPr/>
      </dsp:nvSpPr>
      <dsp:spPr>
        <a:xfrm>
          <a:off x="77813" y="267035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C0C3F-735D-4EDD-A45D-B0601E351D7A}">
      <dsp:nvSpPr>
        <dsp:cNvPr id="0" name=""/>
        <dsp:cNvSpPr/>
      </dsp:nvSpPr>
      <dsp:spPr>
        <a:xfrm>
          <a:off x="931724" y="1425177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Model Prediction</a:t>
          </a:r>
          <a:endParaRPr lang="ko-KR" altLang="en-US" sz="2400" kern="1200" dirty="0"/>
        </a:p>
      </dsp:txBody>
      <dsp:txXfrm>
        <a:off x="931724" y="1425177"/>
        <a:ext cx="5680783" cy="712588"/>
      </dsp:txXfrm>
    </dsp:sp>
    <dsp:sp modelId="{6AD4ADED-0424-4D5A-A408-B32C63D90FC5}">
      <dsp:nvSpPr>
        <dsp:cNvPr id="0" name=""/>
        <dsp:cNvSpPr/>
      </dsp:nvSpPr>
      <dsp:spPr>
        <a:xfrm>
          <a:off x="486356" y="1336103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9EA5-A727-4C5E-ACAA-4DF071F0EAA2}">
      <dsp:nvSpPr>
        <dsp:cNvPr id="0" name=""/>
        <dsp:cNvSpPr/>
      </dsp:nvSpPr>
      <dsp:spPr>
        <a:xfrm>
          <a:off x="931724" y="2494245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Model Training</a:t>
          </a:r>
          <a:endParaRPr lang="ko-KR" altLang="en-US" sz="2400" kern="1200" dirty="0"/>
        </a:p>
      </dsp:txBody>
      <dsp:txXfrm>
        <a:off x="931724" y="2494245"/>
        <a:ext cx="5680783" cy="712588"/>
      </dsp:txXfrm>
    </dsp:sp>
    <dsp:sp modelId="{98103F30-EC88-4791-BFFA-FF6190038C8E}">
      <dsp:nvSpPr>
        <dsp:cNvPr id="0" name=""/>
        <dsp:cNvSpPr/>
      </dsp:nvSpPr>
      <dsp:spPr>
        <a:xfrm>
          <a:off x="486356" y="2405172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3A4ED-B080-4848-A38E-D087FDF686D0}">
      <dsp:nvSpPr>
        <dsp:cNvPr id="0" name=""/>
        <dsp:cNvSpPr/>
      </dsp:nvSpPr>
      <dsp:spPr>
        <a:xfrm>
          <a:off x="523181" y="3563314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Evaluate</a:t>
          </a:r>
          <a:endParaRPr lang="ko-KR" altLang="en-US" sz="2400" kern="1200" dirty="0"/>
        </a:p>
      </dsp:txBody>
      <dsp:txXfrm>
        <a:off x="523181" y="3563314"/>
        <a:ext cx="6089326" cy="712588"/>
      </dsp:txXfrm>
    </dsp:sp>
    <dsp:sp modelId="{70FABF51-BF18-47C5-A2B1-7BF05F7138E8}">
      <dsp:nvSpPr>
        <dsp:cNvPr id="0" name=""/>
        <dsp:cNvSpPr/>
      </dsp:nvSpPr>
      <dsp:spPr>
        <a:xfrm>
          <a:off x="77813" y="3474240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3" tIns="47386" rIns="94773" bIns="4738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4773" tIns="47386" rIns="94773" bIns="4738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Change team name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8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9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5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9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0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40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12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04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4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this overview slide should be changed to match its order.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90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Change</a:t>
            </a:r>
            <a:r>
              <a:rPr lang="en-US" altLang="ko-KR" baseline="0" dirty="0"/>
              <a:t> </a:t>
            </a:r>
            <a:r>
              <a:rPr lang="en-US" altLang="ko-KR" baseline="0"/>
              <a:t>the icon, and make the icon green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2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Change</a:t>
            </a:r>
            <a:r>
              <a:rPr lang="en-US" altLang="ko-KR" baseline="0" dirty="0"/>
              <a:t> </a:t>
            </a:r>
            <a:r>
              <a:rPr lang="en-US" altLang="ko-KR" baseline="0"/>
              <a:t>the icon, and make the icon green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3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9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45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Change</a:t>
            </a:r>
            <a:r>
              <a:rPr lang="en-US" altLang="ko-KR" baseline="0" dirty="0"/>
              <a:t> to line graph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Add 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2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5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0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863649"/>
            <a:ext cx="6858000" cy="1452943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6948"/>
            <a:ext cx="8229600" cy="64840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A03E"/>
                </a:solidFill>
                <a:latin typeface="Corbel" panose="020B050302020402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3110"/>
          </a:xfrm>
        </p:spPr>
        <p:txBody>
          <a:bodyPr/>
          <a:lstStyle>
            <a:lvl1pPr>
              <a:defRPr sz="2800">
                <a:latin typeface="Corbel" panose="020B0503020204020204" pitchFamily="34" charset="0"/>
              </a:defRPr>
            </a:lvl1pPr>
            <a:lvl2pPr>
              <a:defRPr sz="2400">
                <a:latin typeface="Corbel" panose="020B0503020204020204" pitchFamily="34" charset="0"/>
              </a:defRPr>
            </a:lvl2pPr>
            <a:lvl3pPr>
              <a:defRPr sz="2000"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386861" y="6344752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Project1 Fall, 2013; Midterm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91448" y="6356350"/>
            <a:ext cx="688731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527538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79979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72" r:id="rId12"/>
    <p:sldLayoutId id="2147483675" r:id="rId13"/>
    <p:sldLayoutId id="2147483674" r:id="rId14"/>
    <p:sldLayoutId id="2147483673" r:id="rId15"/>
    <p:sldLayoutId id="2147483676" r:id="rId16"/>
  </p:sldLayoutIdLst>
  <p:transition>
    <p:fade/>
  </p:transition>
  <p:hf hdr="0" dt="0"/>
  <p:txStyles>
    <p:titleStyle>
      <a:lvl1pPr algn="l" rtl="0" eaLnBrk="1" latinLnBrk="1" hangingPunct="1">
        <a:spcBef>
          <a:spcPct val="0"/>
        </a:spcBef>
        <a:buNone/>
        <a:defRPr kumimoji="0" sz="3200" b="1" kern="1200">
          <a:solidFill>
            <a:srgbClr val="00A03E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71867" y="1663334"/>
            <a:ext cx="2120277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929309" y="1949253"/>
            <a:ext cx="7147891" cy="145294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사물인식 기반의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만들기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6667599" y="3688115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2017/5/18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H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강민지 원종훈 </a:t>
            </a:r>
            <a:r>
              <a:rPr lang="ko-KR" altLang="en-US" sz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핌언</a:t>
            </a:r>
            <a:endParaRPr lang="en-US" altLang="ko-KR" sz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711399" y="375854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11399" y="406854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11399" y="438115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11399" y="4692946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30830" y="1663334"/>
            <a:ext cx="3964276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b="1" dirty="0">
                    <a:latin typeface="Cambria Math" panose="02040503050406030204" pitchFamily="18" charset="0"/>
                  </a:rPr>
                  <a:t>Class-specific confidence score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𝐶𝑙𝑎𝑠𝑠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Class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  <a:blipFill>
                <a:blip r:embed="rId3"/>
                <a:stretch>
                  <a:fillRect l="-1067" t="-14286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특정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있을 확률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실제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영역과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정확하게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맞는지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  <a:blipFill>
                <a:blip r:embed="rId4"/>
                <a:stretch>
                  <a:fillRect t="-266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433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b="1" dirty="0">
                    <a:latin typeface="Cambria Math" panose="02040503050406030204" pitchFamily="18" charset="0"/>
                  </a:rPr>
                  <a:t>Class-specific confidence score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𝐶𝑙𝑎𝑠𝑠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Class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  <a:blipFill>
                <a:blip r:embed="rId3"/>
                <a:stretch>
                  <a:fillRect l="-1067" t="-14286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특정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있을 확률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실제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영역과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정확하게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맞는지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  <a:blipFill>
                <a:blip r:embed="rId4"/>
                <a:stretch>
                  <a:fillRect t="-266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866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Approach – Android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519" y="1530442"/>
            <a:ext cx="8174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ANR</a:t>
            </a:r>
          </a:p>
          <a:p>
            <a:r>
              <a:rPr lang="en-US" altLang="ko-KR" sz="2000" dirty="0"/>
              <a:t>Application Not Responding: </a:t>
            </a:r>
            <a:r>
              <a:rPr lang="ko-KR" altLang="en-US" sz="2000" dirty="0"/>
              <a:t>애플리케이션이 반응하지 않음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메모리 낭비 제거</a:t>
            </a: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dirty="0" err="1"/>
              <a:t>RecyclerView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r>
              <a:rPr lang="en-US" altLang="ko-KR" sz="2000" b="1" dirty="0"/>
              <a:t>Multithreading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서버 통신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0029058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Development Environment</a:t>
            </a:r>
            <a:endParaRPr lang="ko-KR" altLang="en-US" dirty="0">
              <a:latin typeface="+mj-lt"/>
            </a:endParaRPr>
          </a:p>
        </p:txBody>
      </p:sp>
      <p:sp>
        <p:nvSpPr>
          <p:cNvPr id="21" name="사각형: 둥근 모서리 20"/>
          <p:cNvSpPr/>
          <p:nvPr/>
        </p:nvSpPr>
        <p:spPr>
          <a:xfrm>
            <a:off x="5717333" y="1411503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5717333" y="4171976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718868" y="4163608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718868" y="1437187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04" y="4405153"/>
            <a:ext cx="1645613" cy="16456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25" y="1888875"/>
            <a:ext cx="1048370" cy="1048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40" y="1692798"/>
            <a:ext cx="1355143" cy="13551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39" y="4635103"/>
            <a:ext cx="1147663" cy="11476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89908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Python</a:t>
            </a:r>
          </a:p>
          <a:p>
            <a:pPr algn="ctr"/>
            <a:r>
              <a:rPr lang="en-US" altLang="ko-KR" sz="1400" dirty="0">
                <a:latin typeface="+mj-lt"/>
              </a:rPr>
              <a:t>Version 3.6.0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5257" y="1268383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24650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TensorFlow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1.0.0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8674" y="3990535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lt"/>
              </a:rPr>
              <a:t>IDE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3777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Android Studio</a:t>
            </a:r>
          </a:p>
          <a:p>
            <a:pPr algn="ctr"/>
            <a:r>
              <a:rPr lang="en-US" altLang="ko-KR" sz="1400" dirty="0">
                <a:latin typeface="+mj-lt"/>
              </a:rPr>
              <a:t>Version 2.3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14" y="4576532"/>
            <a:ext cx="1236586" cy="12365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14425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PyCharm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2017.1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7704" y="3974389"/>
            <a:ext cx="49084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24650" y="6007224"/>
            <a:ext cx="179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Windows 10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5" y="1461320"/>
            <a:ext cx="1553722" cy="15537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85445" y="3056993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Java</a:t>
            </a:r>
          </a:p>
          <a:p>
            <a:pPr algn="ctr"/>
            <a:r>
              <a:rPr lang="en-US" altLang="ko-KR" sz="1400" dirty="0">
                <a:latin typeface="+mj-lt"/>
              </a:rPr>
              <a:t>Version 1.8.0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52425" y="1268383"/>
            <a:ext cx="12298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0173960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/>
          <p:cNvSpPr/>
          <p:nvPr/>
        </p:nvSpPr>
        <p:spPr>
          <a:xfrm>
            <a:off x="457200" y="4261449"/>
            <a:ext cx="8358996" cy="14952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0611" y="1325711"/>
            <a:ext cx="1440688" cy="779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ML Train Model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4475" y="1325711"/>
            <a:ext cx="1479066" cy="793506"/>
          </a:xfrm>
          <a:prstGeom prst="rect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 CNN</a:t>
            </a:r>
          </a:p>
        </p:txBody>
      </p:sp>
      <p:sp>
        <p:nvSpPr>
          <p:cNvPr id="16" name="웃는 얼굴[S] 23"/>
          <p:cNvSpPr/>
          <p:nvPr/>
        </p:nvSpPr>
        <p:spPr>
          <a:xfrm>
            <a:off x="1583267" y="1447800"/>
            <a:ext cx="578102" cy="57810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21402" y="2074728"/>
            <a:ext cx="163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Train Image Set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cxnSpLocks/>
            <a:stCxn id="16" idx="6"/>
            <a:endCxn id="15" idx="1"/>
          </p:cNvCxnSpPr>
          <p:nvPr/>
        </p:nvCxnSpPr>
        <p:spPr>
          <a:xfrm flipV="1">
            <a:off x="2161369" y="1722464"/>
            <a:ext cx="1333106" cy="14387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5" idx="3"/>
            <a:endCxn id="3" idx="1"/>
          </p:cNvCxnSpPr>
          <p:nvPr/>
        </p:nvCxnSpPr>
        <p:spPr>
          <a:xfrm flipV="1">
            <a:off x="4973541" y="1715239"/>
            <a:ext cx="1147070" cy="7225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1468268" y="2133604"/>
            <a:ext cx="2026207" cy="11889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4973541" y="2119217"/>
            <a:ext cx="2659711" cy="12828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972152" y="2872505"/>
            <a:ext cx="6754214" cy="33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90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92589634"/>
              </p:ext>
            </p:extLst>
          </p:nvPr>
        </p:nvGraphicFramePr>
        <p:xfrm>
          <a:off x="1018096" y="1486992"/>
          <a:ext cx="6676666" cy="46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0001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269"/>
            <a:ext cx="8229600" cy="648404"/>
          </a:xfrm>
        </p:spPr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945" y="1706410"/>
            <a:ext cx="172122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Inputs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8876" y="2243193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Recolor, Resize input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88876" y="1237157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Read Dataset(images)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/>
          <p:cNvCxnSpPr>
            <a:cxnSpLocks/>
            <a:stCxn id="4" idx="3"/>
            <a:endCxn id="16" idx="1"/>
          </p:cNvCxnSpPr>
          <p:nvPr/>
        </p:nvCxnSpPr>
        <p:spPr>
          <a:xfrm flipV="1">
            <a:off x="2005168" y="1453157"/>
            <a:ext cx="583708" cy="7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4" idx="3"/>
            <a:endCxn id="100" idx="1"/>
          </p:cNvCxnSpPr>
          <p:nvPr/>
        </p:nvCxnSpPr>
        <p:spPr>
          <a:xfrm>
            <a:off x="2005168" y="2205873"/>
            <a:ext cx="583708" cy="112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7"/>
          <p:cNvSpPr/>
          <p:nvPr/>
        </p:nvSpPr>
        <p:spPr>
          <a:xfrm>
            <a:off x="2588876" y="3117934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Divide image into s*s grid, each grid cell: bounding boxes</a:t>
            </a:r>
          </a:p>
          <a:p>
            <a:endParaRPr lang="en-US" altLang="ko-KR" dirty="0"/>
          </a:p>
        </p:txBody>
      </p:sp>
      <p:cxnSp>
        <p:nvCxnSpPr>
          <p:cNvPr id="103" name="Straight Connector 27"/>
          <p:cNvCxnSpPr>
            <a:cxnSpLocks/>
            <a:stCxn id="4" idx="3"/>
            <a:endCxn id="8" idx="1"/>
          </p:cNvCxnSpPr>
          <p:nvPr/>
        </p:nvCxnSpPr>
        <p:spPr>
          <a:xfrm>
            <a:off x="2005168" y="2205873"/>
            <a:ext cx="583708" cy="25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92904" y="1689755"/>
            <a:ext cx="452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ImageNet and FDDB (.</a:t>
            </a:r>
            <a:r>
              <a:rPr lang="en-US" dirty="0" err="1"/>
              <a:t>voc</a:t>
            </a:r>
            <a:r>
              <a:rPr lang="en-US" dirty="0"/>
              <a:t>)</a:t>
            </a:r>
          </a:p>
        </p:txBody>
      </p:sp>
      <p:sp>
        <p:nvSpPr>
          <p:cNvPr id="46" name="Rectangle 3"/>
          <p:cNvSpPr/>
          <p:nvPr/>
        </p:nvSpPr>
        <p:spPr>
          <a:xfrm>
            <a:off x="225586" y="4664647"/>
            <a:ext cx="2071436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Prediction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33245" y="4636161"/>
            <a:ext cx="5389662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Convolution and linear rectified linear activation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33245" y="5298296"/>
            <a:ext cx="2232577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Max pooling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Confidence scores: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Pr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⁡(</m:t>
                    </m:r>
                    <m:d>
                      <m:dPr>
                        <m:begChr m:val=""/>
                        <m:endChr m:val="|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Object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en-US" dirty="0"/>
                  <a:t> and IOU (Intersection Over Union)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  <a:blipFill>
                <a:blip r:embed="rId3"/>
                <a:stretch>
                  <a:fillRect l="-914" t="-70874" r="-457" b="-67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>
            <a:cxnSpLocks/>
            <a:stCxn id="46" idx="3"/>
            <a:endCxn id="50" idx="1"/>
          </p:cNvCxnSpPr>
          <p:nvPr/>
        </p:nvCxnSpPr>
        <p:spPr>
          <a:xfrm flipV="1">
            <a:off x="2297022" y="4108213"/>
            <a:ext cx="736223" cy="105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46" idx="3"/>
            <a:endCxn id="47" idx="1"/>
          </p:cNvCxnSpPr>
          <p:nvPr/>
        </p:nvCxnSpPr>
        <p:spPr>
          <a:xfrm flipV="1">
            <a:off x="2297022" y="4852161"/>
            <a:ext cx="736223" cy="31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stCxn id="46" idx="3"/>
            <a:endCxn id="48" idx="1"/>
          </p:cNvCxnSpPr>
          <p:nvPr/>
        </p:nvCxnSpPr>
        <p:spPr>
          <a:xfrm>
            <a:off x="2297022" y="5164110"/>
            <a:ext cx="736223" cy="35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248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altLang="ko-KR" dirty="0"/>
              <a:t>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365" y="1415715"/>
            <a:ext cx="192869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245863" y="1221760"/>
            <a:ext cx="5109883" cy="781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Apply a multi-part loss function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4977" y="2456211"/>
            <a:ext cx="4493880" cy="869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Employ Gradient descent algorithm from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  <p:cxnSp>
        <p:nvCxnSpPr>
          <p:cNvPr id="28" name="Straight Connector 27"/>
          <p:cNvCxnSpPr>
            <a:cxnSpLocks/>
            <a:stCxn id="4" idx="3"/>
            <a:endCxn id="6" idx="1"/>
          </p:cNvCxnSpPr>
          <p:nvPr/>
        </p:nvCxnSpPr>
        <p:spPr>
          <a:xfrm>
            <a:off x="2575058" y="1915178"/>
            <a:ext cx="659919" cy="97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4" idx="3"/>
            <a:endCxn id="5" idx="1"/>
          </p:cNvCxnSpPr>
          <p:nvPr/>
        </p:nvCxnSpPr>
        <p:spPr>
          <a:xfrm flipV="1">
            <a:off x="2575058" y="1612749"/>
            <a:ext cx="670805" cy="30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/>
          <a:srcRect l="14727" t="45031" r="54775" b="24965"/>
          <a:stretch/>
        </p:blipFill>
        <p:spPr bwMode="auto">
          <a:xfrm>
            <a:off x="2971800" y="3431785"/>
            <a:ext cx="5203370" cy="2860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12038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566" y="2536230"/>
            <a:ext cx="2028585" cy="11444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4871" y="1424760"/>
            <a:ext cx="3765176" cy="5609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Monitor how the model improves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34871" y="2616663"/>
            <a:ext cx="5278931" cy="983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precision 1 : number of matching times with image’s true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3166" y="368065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&gt;90 %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4871" y="4315083"/>
            <a:ext cx="5478716" cy="8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model: using exponential decay</a:t>
            </a:r>
          </a:p>
        </p:txBody>
      </p:sp>
      <p:cxnSp>
        <p:nvCxnSpPr>
          <p:cNvPr id="14" name="Straight Connector 13"/>
          <p:cNvCxnSpPr>
            <a:cxnSpLocks/>
            <a:stCxn id="4" idx="3"/>
            <a:endCxn id="5" idx="1"/>
          </p:cNvCxnSpPr>
          <p:nvPr/>
        </p:nvCxnSpPr>
        <p:spPr>
          <a:xfrm flipV="1">
            <a:off x="2574151" y="1705228"/>
            <a:ext cx="760720" cy="140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4" idx="3"/>
            <a:endCxn id="10" idx="1"/>
          </p:cNvCxnSpPr>
          <p:nvPr/>
        </p:nvCxnSpPr>
        <p:spPr>
          <a:xfrm>
            <a:off x="2574151" y="3108441"/>
            <a:ext cx="760720" cy="162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3"/>
            <a:endCxn id="6" idx="1"/>
          </p:cNvCxnSpPr>
          <p:nvPr/>
        </p:nvCxnSpPr>
        <p:spPr>
          <a:xfrm>
            <a:off x="2574151" y="3108441"/>
            <a:ext cx="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918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142" y="1296838"/>
            <a:ext cx="6725716" cy="49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3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6200000" flipH="1">
            <a:off x="4394201" y="-4394197"/>
            <a:ext cx="355598" cy="914400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479D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697" y="937974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sz="quarter" idx="4294967295"/>
          </p:nvPr>
        </p:nvSpPr>
        <p:spPr>
          <a:xfrm>
            <a:off x="2782597" y="963073"/>
            <a:ext cx="6703892" cy="565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Problem/Goal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Approach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Environment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Basic Spec/Architecture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Spec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Current Status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Further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Demo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Division and Assignment of work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90" y="1884250"/>
            <a:ext cx="7912620" cy="31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876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0372" y="969176"/>
            <a:ext cx="7574028" cy="5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43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46458" y="1527773"/>
            <a:ext cx="6051083" cy="47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46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72364" y="1306177"/>
            <a:ext cx="5599272" cy="49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641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Interface</a:t>
            </a:r>
            <a:endParaRPr lang="ko-KR" alt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3031" y="969176"/>
            <a:ext cx="7277938" cy="57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783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859" y="1015184"/>
            <a:ext cx="81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Metadata Manager</a:t>
            </a:r>
            <a:endParaRPr lang="en-US" altLang="ko-KR" sz="2000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112005" y="1663588"/>
            <a:ext cx="6919988" cy="45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186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564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WebtoonList</a:t>
            </a:r>
            <a:endParaRPr lang="en-US" altLang="ko-K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5" y="1663784"/>
            <a:ext cx="2790638" cy="4961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5" y="1668294"/>
            <a:ext cx="2788101" cy="4956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25" y="1663686"/>
            <a:ext cx="2790748" cy="4961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662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ChapterList</a:t>
            </a:r>
            <a:endParaRPr lang="en-US" altLang="ko-K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67605" y="1139380"/>
            <a:ext cx="2491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WebtoonView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626967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Further Plan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12694" y="1512455"/>
            <a:ext cx="7806018" cy="3777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1. CNN </a:t>
            </a:r>
            <a:r>
              <a:rPr lang="ko-KR" altLang="ko-KR" sz="2000" kern="100" dirty="0">
                <a:latin typeface="+mn-ea"/>
                <a:cs typeface="Times New Roman" panose="02020603050405020304" pitchFamily="18" charset="0"/>
              </a:rPr>
              <a:t>모델의 학습을 진행하고 평가한다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학습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사람 사진과 사진에서 사람이 차지하는 영역을 담은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dataset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입력 받아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학습한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평가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미니 배치를 통해 정확도를 평가한다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2. </a:t>
            </a:r>
            <a:r>
              <a:rPr lang="ko-KR" altLang="ko-KR" sz="2000" kern="100" dirty="0">
                <a:latin typeface="+mn-ea"/>
                <a:cs typeface="Times New Roman" panose="02020603050405020304" pitchFamily="18" charset="0"/>
              </a:rPr>
              <a:t>모델의 정확도를 높이기 위해 모델을 개선한다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dataset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늘려서 학습량을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늘린다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ko-KR" kern="100" dirty="0" err="1">
                <a:latin typeface="+mn-ea"/>
                <a:cs typeface="Times New Roman" panose="02020603050405020304" pitchFamily="18" charset="0"/>
              </a:rPr>
              <a:t>드롭아</a:t>
            </a:r>
            <a:r>
              <a:rPr lang="ko-KR" altLang="en-US" kern="100" dirty="0" err="1">
                <a:latin typeface="+mn-ea"/>
                <a:cs typeface="Times New Roman" panose="02020603050405020304" pitchFamily="18" charset="0"/>
              </a:rPr>
              <a:t>웃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 임의의 연결을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삭제한다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복잡도를 낮춤으로써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overfitting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을 피할 수 있어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학습되지 않은 데이터에도 잘 적용될 수 있는 모델을 만든다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3261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Further Plan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12694" y="1512455"/>
            <a:ext cx="7806018" cy="498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3.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ARToonView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Activity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구현한다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OpenGL,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SurfaceView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, Camera, Sensors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사용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평가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ko-KR" kern="100" dirty="0">
                <a:latin typeface="+mn-ea"/>
                <a:cs typeface="Times New Roman" panose="02020603050405020304" pitchFamily="18" charset="0"/>
              </a:rPr>
              <a:t>미니 배치를 통해 정확도를 평가한다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4.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데이터를 로컬에서 서버로 옮긴다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HTTP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프로토콜 사용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Multithreading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  <a:tabLst>
                <a:tab pos="3609975" algn="l"/>
              </a:tabLs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5.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애플리케이션 기능 구현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임시저장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캡쳐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화면 회전 잠금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15000"/>
              </a:lnSpc>
              <a:spcAft>
                <a:spcPts val="1000"/>
              </a:spcAft>
              <a:buFont typeface="맑은 고딕" panose="020B0503020000020004" pitchFamily="50" charset="-127"/>
              <a:buChar char="-"/>
              <a:tabLst>
                <a:tab pos="3609975" algn="l"/>
              </a:tabLst>
            </a:pP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915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프로젝트의 </a:t>
            </a:r>
            <a:r>
              <a:rPr lang="en-US" altLang="ko-KR" sz="2400" dirty="0" err="1"/>
              <a:t>apk</a:t>
            </a:r>
            <a:r>
              <a:rPr lang="ko-KR" altLang="ko-KR" sz="2400" dirty="0"/>
              <a:t>가 설치되어 있는 안드로이드 디바이스</a:t>
            </a:r>
            <a:r>
              <a:rPr lang="ko-KR" altLang="en-US" sz="2400" dirty="0"/>
              <a:t>를 준비한다</a:t>
            </a:r>
            <a:r>
              <a:rPr lang="en-US" altLang="ko-KR" sz="2400" dirty="0"/>
              <a:t>. </a:t>
            </a:r>
            <a:r>
              <a:rPr lang="ko-KR" altLang="en-US" sz="2400" dirty="0"/>
              <a:t>디바이스가 </a:t>
            </a:r>
            <a:r>
              <a:rPr lang="ko-KR" altLang="ko-KR" sz="2400" dirty="0"/>
              <a:t>서버에서 웹툰을 가져</a:t>
            </a:r>
            <a:r>
              <a:rPr lang="ko-KR" altLang="en-US" sz="2400" dirty="0"/>
              <a:t>올 수 있도록</a:t>
            </a:r>
            <a:r>
              <a:rPr lang="ko-KR" altLang="ko-KR" sz="2400" dirty="0"/>
              <a:t> 인터넷</a:t>
            </a:r>
            <a:r>
              <a:rPr lang="ko-KR" altLang="en-US" sz="2400" dirty="0"/>
              <a:t>을</a:t>
            </a:r>
            <a:r>
              <a:rPr lang="ko-KR" altLang="ko-KR" sz="2400" dirty="0"/>
              <a:t> 연결</a:t>
            </a:r>
            <a:r>
              <a:rPr lang="ko-KR" altLang="en-US" sz="2400" dirty="0"/>
              <a:t>해 놓는다</a:t>
            </a:r>
            <a:r>
              <a:rPr lang="en-US" altLang="ko-KR" sz="2400" dirty="0"/>
              <a:t>.</a:t>
            </a:r>
          </a:p>
          <a:p>
            <a:r>
              <a:rPr lang="ko-KR" altLang="ko-KR" sz="2400" dirty="0"/>
              <a:t>안드로이드의 화면을 컴퓨터 화면에 </a:t>
            </a:r>
            <a:r>
              <a:rPr lang="ko-KR" altLang="ko-KR" sz="2400" dirty="0" err="1"/>
              <a:t>미러링하는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모비즌이나</a:t>
            </a:r>
            <a:r>
              <a:rPr lang="ko-KR" altLang="ko-KR" sz="2400" dirty="0"/>
              <a:t> </a:t>
            </a:r>
            <a:r>
              <a:rPr lang="ko-KR" altLang="ko-KR" sz="2400" dirty="0" err="1"/>
              <a:t>크롬캐스트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세팅한다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r>
              <a:rPr lang="ko-KR" altLang="en-US" sz="2400" dirty="0"/>
              <a:t>웹툰 모드에서의 기능들</a:t>
            </a:r>
            <a:r>
              <a:rPr lang="en-US" altLang="ko-KR" sz="2400" dirty="0"/>
              <a:t>(</a:t>
            </a:r>
            <a:r>
              <a:rPr lang="ko-KR" altLang="en-US" sz="2400" dirty="0"/>
              <a:t>로딩</a:t>
            </a:r>
            <a:r>
              <a:rPr lang="en-US" altLang="ko-KR" sz="2400" dirty="0"/>
              <a:t>, </a:t>
            </a:r>
            <a:r>
              <a:rPr lang="ko-KR" altLang="en-US" sz="2400" dirty="0"/>
              <a:t>스크롤링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  <a:r>
              <a:rPr lang="ko-KR" altLang="en-US" sz="2400" dirty="0"/>
              <a:t>을 시연한다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AR </a:t>
            </a:r>
            <a:r>
              <a:rPr lang="ko-KR" altLang="en-US" sz="2400" dirty="0"/>
              <a:t>모드에서 얼굴 인식을 시연한다</a:t>
            </a:r>
            <a:r>
              <a:rPr lang="en-US" altLang="ko-KR" sz="2400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 Plan (</a:t>
            </a:r>
            <a:r>
              <a:rPr lang="ko-KR" altLang="en-US" dirty="0"/>
              <a:t>항목 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모비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92" y="4332791"/>
            <a:ext cx="3927815" cy="197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346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Overview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3606" y="1470594"/>
            <a:ext cx="73827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What		</a:t>
            </a:r>
            <a:r>
              <a:rPr lang="ko-KR" altLang="en-US" sz="2400" dirty="0"/>
              <a:t>사물인식 기반의 웹툰 </a:t>
            </a:r>
            <a:r>
              <a:rPr lang="en-US" altLang="ko-KR" sz="2400" dirty="0"/>
              <a:t>AR </a:t>
            </a:r>
            <a:r>
              <a:rPr lang="ko-KR" altLang="en-US" sz="2400" dirty="0"/>
              <a:t>플레이어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Where	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When		</a:t>
            </a:r>
            <a:r>
              <a:rPr lang="en-US" altLang="ko-KR" sz="2400" dirty="0"/>
              <a:t>3</a:t>
            </a:r>
            <a:r>
              <a:rPr lang="ko-KR" altLang="en-US" sz="2400" dirty="0"/>
              <a:t>개월 동안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Why		</a:t>
            </a:r>
            <a:r>
              <a:rPr lang="en-US" altLang="ko-KR" sz="2400" dirty="0"/>
              <a:t>- </a:t>
            </a:r>
            <a:r>
              <a:rPr lang="ko-KR" altLang="en-US" sz="2400" dirty="0"/>
              <a:t>사용자 경험 향상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다양한 스토리 표현</a:t>
            </a:r>
            <a:r>
              <a:rPr lang="en-US" altLang="ko-KR" sz="24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How		- </a:t>
            </a:r>
            <a:r>
              <a:rPr lang="ko-KR" altLang="en-US" sz="2400" dirty="0"/>
              <a:t>머신 러닝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안드로이드 앱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54" y="2321290"/>
            <a:ext cx="1762605" cy="3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9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 Plan (</a:t>
            </a:r>
            <a:r>
              <a:rPr lang="ko-KR" altLang="en-US" dirty="0"/>
              <a:t>절차 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ko-KR" altLang="ko-KR" sz="2400" dirty="0"/>
              <a:t>앱을 실행한다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514350" lvl="0" indent="-514350">
              <a:buFont typeface="+mj-lt"/>
              <a:buAutoNum type="arabicPeriod"/>
            </a:pPr>
            <a:r>
              <a:rPr lang="ko-KR" altLang="ko-KR" sz="2400" dirty="0"/>
              <a:t>캡쳐나 화면 회전 잠금 등 웹툰 앱의 기능을 수행한다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514350" lvl="0" indent="-514350">
              <a:buFont typeface="+mj-lt"/>
              <a:buAutoNum type="arabicPeriod"/>
            </a:pPr>
            <a:r>
              <a:rPr lang="ko-KR" altLang="ko-KR" sz="2400" dirty="0"/>
              <a:t>서버에서의 웹툰 로딩 및 스크롤링이 끊기지 않고 이루어짐을 시연한다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ko-KR" sz="2400" dirty="0"/>
              <a:t>AR </a:t>
            </a:r>
            <a:r>
              <a:rPr lang="ko-KR" altLang="ko-KR" sz="2400" dirty="0"/>
              <a:t>모드로 진입하여 발표자의 얼굴을 촬영했을 때 화면에서 발표자가 잘 인식됨을 보인다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514350" lvl="0" indent="-514350">
              <a:buFont typeface="+mj-lt"/>
              <a:buAutoNum type="arabicPeriod"/>
            </a:pPr>
            <a:r>
              <a:rPr lang="ko-KR" altLang="ko-KR" sz="2400" dirty="0"/>
              <a:t>인식한 발표자 주변에 그래픽이 위치함을 확인한다</a:t>
            </a:r>
            <a:r>
              <a:rPr lang="en-US" altLang="ko-KR" sz="2400" dirty="0"/>
              <a:t>.</a:t>
            </a:r>
            <a:endParaRPr lang="ko-KR" altLang="ko-KR" sz="2400" dirty="0"/>
          </a:p>
          <a:p>
            <a:pPr marL="514350" lvl="0" indent="-514350">
              <a:buFont typeface="+mj-lt"/>
              <a:buAutoNum type="arabicPeriod"/>
            </a:pPr>
            <a:r>
              <a:rPr lang="ko-KR" altLang="ko-KR" sz="2400" dirty="0"/>
              <a:t>다른 사람에게도 시연하여</a:t>
            </a:r>
            <a:r>
              <a:rPr lang="en-US" altLang="ko-KR" sz="2400" dirty="0"/>
              <a:t>, </a:t>
            </a:r>
            <a:r>
              <a:rPr lang="ko-KR" altLang="ko-KR" sz="2400" dirty="0"/>
              <a:t>모든 사람을 인식할 수 있는 범용성을 확인한다</a:t>
            </a:r>
            <a:r>
              <a:rPr lang="en-US" altLang="ko-KR" sz="2400" dirty="0"/>
              <a:t>.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365943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888845" y="5507701"/>
            <a:ext cx="55996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각자의 분야를 중심으로 하나의 앱을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52025"/>
              </p:ext>
            </p:extLst>
          </p:nvPr>
        </p:nvGraphicFramePr>
        <p:xfrm>
          <a:off x="937553" y="1363696"/>
          <a:ext cx="6942423" cy="3826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3517">
                  <a:extLst>
                    <a:ext uri="{9D8B030D-6E8A-4147-A177-3AD203B41FA5}">
                      <a16:colId xmlns:a16="http://schemas.microsoft.com/office/drawing/2014/main" val="2739661414"/>
                    </a:ext>
                  </a:extLst>
                </a:gridCol>
                <a:gridCol w="2808906">
                  <a:extLst>
                    <a:ext uri="{9D8B030D-6E8A-4147-A177-3AD203B41FA5}">
                      <a16:colId xmlns:a16="http://schemas.microsoft.com/office/drawing/2014/main" val="3023846245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담당자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5792871"/>
                  </a:ext>
                </a:extLst>
              </a:tr>
              <a:tr h="198013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및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모델 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Learner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Detector Library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Interface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강민지</a:t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sz="1600" b="0" kern="100" dirty="0" err="1">
                          <a:effectLst/>
                          <a:latin typeface="+mj-ea"/>
                          <a:ea typeface="+mj-ea"/>
                        </a:rPr>
                        <a:t>핌언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42446"/>
                  </a:ext>
                </a:extLst>
              </a:tr>
              <a:tr h="148579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안드로이드 및 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그래픽스</a:t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Front-end Application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라이브러리 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원종훈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577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543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980996500"/>
              </p:ext>
            </p:extLst>
          </p:nvPr>
        </p:nvGraphicFramePr>
        <p:xfrm>
          <a:off x="3481118" y="-6078377"/>
          <a:ext cx="8642042" cy="4413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8551">
                  <a:extLst>
                    <a:ext uri="{9D8B030D-6E8A-4147-A177-3AD203B41FA5}">
                      <a16:colId xmlns:a16="http://schemas.microsoft.com/office/drawing/2014/main" val="3843917279"/>
                    </a:ext>
                  </a:extLst>
                </a:gridCol>
              </a:tblGrid>
              <a:tr h="3190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지식 및 개발 환경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2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스펙 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10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알고리즘 구현</a:t>
                      </a:r>
                      <a:endParaRPr lang="ko-KR" altLang="en-US" sz="120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30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82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기술 세미나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회사설명회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9E0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스펙 중간발표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0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기업방문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823"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문제점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개선방안 </a:t>
                      </a:r>
                      <a:r>
                        <a:rPr lang="en-US" altLang="ko-K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&amp; </a:t>
                      </a: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추가 사항 연구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07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회사평가</a:t>
                      </a:r>
                      <a:endParaRPr lang="ko-KR" altLang="en-US" sz="120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823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최종 보고서 및 발표 준비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7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Arial" panose="020B0604020202020204" pitchFamily="34" charset="0"/>
                        </a:rPr>
                        <a:t>최종발표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2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/>
              <a:t>Schedule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18" y="-806078"/>
            <a:ext cx="6667500" cy="47950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89143"/>
              </p:ext>
            </p:extLst>
          </p:nvPr>
        </p:nvGraphicFramePr>
        <p:xfrm>
          <a:off x="477739" y="1334839"/>
          <a:ext cx="8209061" cy="388934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4552">
                  <a:extLst>
                    <a:ext uri="{9D8B030D-6E8A-4147-A177-3AD203B41FA5}">
                      <a16:colId xmlns:a16="http://schemas.microsoft.com/office/drawing/2014/main" val="292180190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133767545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14347422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213931823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142124112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2681841286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3350191857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226025573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263074806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449176805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3157048488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971897812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2107932153"/>
                    </a:ext>
                  </a:extLst>
                </a:gridCol>
                <a:gridCol w="504193">
                  <a:extLst>
                    <a:ext uri="{9D8B030D-6E8A-4147-A177-3AD203B41FA5}">
                      <a16:colId xmlns:a16="http://schemas.microsoft.com/office/drawing/2014/main" val="1008355642"/>
                    </a:ext>
                  </a:extLst>
                </a:gridCol>
              </a:tblGrid>
              <a:tr h="390737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내용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r>
                        <a:rPr lang="ko-KR" sz="1400" kern="100">
                          <a:effectLst/>
                        </a:rPr>
                        <a:t>월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6</a:t>
                      </a:r>
                      <a:r>
                        <a:rPr lang="ko-KR" sz="1400" kern="100" dirty="0">
                          <a:effectLst/>
                        </a:rPr>
                        <a:t>월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76370"/>
                  </a:ext>
                </a:extLst>
              </a:tr>
              <a:tr h="390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953259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Tensorflow</a:t>
                      </a:r>
                      <a:r>
                        <a:rPr lang="en-US" sz="1200" kern="100" dirty="0">
                          <a:effectLst/>
                        </a:rPr>
                        <a:t> basics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5496200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Android app 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knowledge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0441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CNN basics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19347120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Database knowledge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0143617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Graphics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8446233"/>
                  </a:ext>
                </a:extLst>
              </a:tr>
              <a:tr h="390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Debugging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142692"/>
                  </a:ext>
                </a:extLst>
              </a:tr>
              <a:tr h="51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CNN Model </a:t>
                      </a:r>
                      <a:endParaRPr lang="ko-KR" sz="14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Improvement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700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3697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사각형 3"/>
          <p:cNvSpPr/>
          <p:nvPr/>
        </p:nvSpPr>
        <p:spPr>
          <a:xfrm>
            <a:off x="5282418" y="2433711"/>
            <a:ext cx="3481754" cy="1343464"/>
          </a:xfrm>
          <a:prstGeom prst="wedgeRectCallout">
            <a:avLst>
              <a:gd name="adj1" fmla="val -42651"/>
              <a:gd name="adj2" fmla="val 8449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9675" y="4667250"/>
            <a:ext cx="6915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강민지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 	kyang@snu.ac.kr</a:t>
            </a:r>
          </a:p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원종훈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barber@snu.ac.kr</a:t>
            </a:r>
          </a:p>
          <a:p>
            <a:r>
              <a:rPr lang="ko-KR" altLang="en-US" sz="1600" dirty="0" err="1">
                <a:latin typeface="Nanum Gothic" charset="-127"/>
                <a:ea typeface="Nanum Gothic" charset="-127"/>
                <a:cs typeface="Nanum Gothic" charset="-127"/>
              </a:rPr>
              <a:t>핌언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pimonink_ja@hotmail.com</a:t>
            </a:r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Problem</a:t>
            </a:r>
            <a:endParaRPr lang="ko-KR" altLang="en-US" dirty="0">
              <a:latin typeface="+mj-l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9501" y="1227138"/>
            <a:ext cx="5506355" cy="3253677"/>
            <a:chOff x="365358" y="1318323"/>
            <a:chExt cx="8450440" cy="4860388"/>
          </a:xfrm>
        </p:grpSpPr>
        <p:sp>
          <p:nvSpPr>
            <p:cNvPr id="40" name="직사각형 39"/>
            <p:cNvSpPr/>
            <p:nvPr/>
          </p:nvSpPr>
          <p:spPr>
            <a:xfrm>
              <a:off x="6033244" y="1626618"/>
              <a:ext cx="2052042" cy="13680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58" y="1318323"/>
              <a:ext cx="2733968" cy="48603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454" y="1318323"/>
              <a:ext cx="2733969" cy="486038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51" y="1318323"/>
              <a:ext cx="2738247" cy="486038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55818" y="4692770"/>
            <a:ext cx="8454559" cy="21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네이버 </a:t>
            </a:r>
            <a:r>
              <a:rPr lang="en-US" altLang="ko-KR" b="1" dirty="0"/>
              <a:t>AR</a:t>
            </a:r>
            <a:r>
              <a:rPr lang="ko-KR" altLang="en-US" b="1" dirty="0"/>
              <a:t>툰</a:t>
            </a:r>
            <a:r>
              <a:rPr lang="ko-KR" altLang="en-US" dirty="0"/>
              <a:t> </a:t>
            </a:r>
            <a:r>
              <a:rPr lang="en-US" altLang="ko-KR" dirty="0"/>
              <a:t>(2016)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보는 컨텐츠에서 </a:t>
            </a:r>
            <a:r>
              <a:rPr lang="ko-KR" altLang="en-US" b="1" dirty="0"/>
              <a:t>경험하는 컨텐츠</a:t>
            </a:r>
            <a:r>
              <a:rPr lang="ko-KR" altLang="en-US" dirty="0"/>
              <a:t>로 발전하였으나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Object</a:t>
            </a:r>
            <a:r>
              <a:rPr lang="ko-KR" altLang="en-US" dirty="0"/>
              <a:t>가 단순히 한 </a:t>
            </a:r>
            <a:r>
              <a:rPr lang="ko-KR" altLang="en-US" b="1" dirty="0"/>
              <a:t>고정된 지점에 위치</a:t>
            </a:r>
            <a:r>
              <a:rPr lang="ko-KR" altLang="en-US" dirty="0"/>
              <a:t>하여 현실성이 떨어지고 연출에 제약이 있었음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905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20773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30467" y="1748607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408382" y="382253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 인식</a:t>
            </a:r>
            <a:r>
              <a:rPr lang="en-US" altLang="ko-KR" dirty="0"/>
              <a:t>/</a:t>
            </a:r>
            <a:r>
              <a:rPr lang="ko-KR" altLang="en-US" dirty="0"/>
              <a:t>반응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8095" y="2034563"/>
            <a:ext cx="26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</a:t>
            </a:r>
            <a:endParaRPr lang="en-US" altLang="ko-KR" b="1" dirty="0"/>
          </a:p>
          <a:p>
            <a:r>
              <a:rPr lang="ko-KR" altLang="en-US" dirty="0" err="1"/>
              <a:t>몰입감</a:t>
            </a:r>
            <a:r>
              <a:rPr lang="ko-KR" altLang="en-US" dirty="0"/>
              <a:t> 증가</a:t>
            </a:r>
            <a:endParaRPr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rgbClr val="9FB8C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7"/>
          <a:stretch/>
        </p:blipFill>
        <p:spPr>
          <a:xfrm>
            <a:off x="4777428" y="4007196"/>
            <a:ext cx="1627230" cy="142322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98095" y="4644402"/>
            <a:ext cx="275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작가</a:t>
            </a:r>
            <a:endParaRPr lang="en-US" altLang="ko-KR" b="1" dirty="0"/>
          </a:p>
          <a:p>
            <a:r>
              <a:rPr lang="ko-KR" altLang="en-US" dirty="0"/>
              <a:t>다양한 스토리 전개에 활용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1"/>
          <a:stretch/>
        </p:blipFill>
        <p:spPr>
          <a:xfrm>
            <a:off x="4838395" y="1724683"/>
            <a:ext cx="1505295" cy="1266090"/>
          </a:xfrm>
          <a:prstGeom prst="rect">
            <a:avLst/>
          </a:prstGeom>
        </p:spPr>
      </p:pic>
      <p:pic>
        <p:nvPicPr>
          <p:cNvPr id="10" name="Picture 2" descr="face detectio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8917"/>
            <a:ext cx="3764422" cy="21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03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35709" y="1095292"/>
            <a:ext cx="8312622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ko-KR" altLang="en-US" sz="2000" b="1" dirty="0"/>
              <a:t>인식한 사람을 기반으로 웹툰 모드</a:t>
            </a:r>
            <a:r>
              <a:rPr lang="en-US" altLang="ko-KR" sz="2000" b="1" dirty="0"/>
              <a:t>/AR </a:t>
            </a:r>
            <a:r>
              <a:rPr lang="ko-KR" altLang="en-US" sz="2000" b="1" dirty="0"/>
              <a:t>모드 수행</a:t>
            </a:r>
            <a:endParaRPr lang="en-US" altLang="ko-KR" sz="2000" b="1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41843" y="2324065"/>
            <a:ext cx="2127849" cy="2127849"/>
          </a:xfrm>
          <a:prstGeom prst="ellipse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웹툰 모드</a:t>
            </a:r>
          </a:p>
        </p:txBody>
      </p:sp>
      <p:sp>
        <p:nvSpPr>
          <p:cNvPr id="7" name="타원 6"/>
          <p:cNvSpPr/>
          <p:nvPr/>
        </p:nvSpPr>
        <p:spPr>
          <a:xfrm>
            <a:off x="5506963" y="2324065"/>
            <a:ext cx="2127849" cy="21278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</a:t>
            </a:r>
            <a:r>
              <a:rPr lang="ko-KR" altLang="en-US" dirty="0"/>
              <a:t> 모드</a:t>
            </a:r>
          </a:p>
        </p:txBody>
      </p:sp>
      <p:cxnSp>
        <p:nvCxnSpPr>
          <p:cNvPr id="8" name="직선 화살표 연결선 7"/>
          <p:cNvCxnSpPr>
            <a:stCxn id="2" idx="6"/>
            <a:endCxn id="7" idx="2"/>
          </p:cNvCxnSpPr>
          <p:nvPr/>
        </p:nvCxnSpPr>
        <p:spPr>
          <a:xfrm>
            <a:off x="3469692" y="3387990"/>
            <a:ext cx="203727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01882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끊김 없이 </a:t>
            </a:r>
            <a:endParaRPr lang="en-US" altLang="ko-KR" dirty="0"/>
          </a:p>
          <a:p>
            <a:pPr algn="ctr"/>
            <a:r>
              <a:rPr lang="ko-KR" altLang="en-US" dirty="0"/>
              <a:t>저장된 이미지를 </a:t>
            </a:r>
            <a:endParaRPr lang="en-US" altLang="ko-KR" dirty="0"/>
          </a:p>
          <a:p>
            <a:pPr algn="ctr"/>
            <a:r>
              <a:rPr lang="ko-KR" altLang="en-US" dirty="0"/>
              <a:t>로드하고 반응한다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518394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사람을 </a:t>
            </a:r>
            <a:endParaRPr lang="en-US" altLang="ko-KR" dirty="0"/>
          </a:p>
          <a:p>
            <a:pPr algn="ctr"/>
            <a:r>
              <a:rPr lang="ko-KR" altLang="en-US" dirty="0"/>
              <a:t>실시간으로 인식한다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인식률≥</a:t>
            </a:r>
            <a:r>
              <a:rPr lang="en-US" altLang="ko-KR" dirty="0"/>
              <a:t>90%)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05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Convolutional Neural Network</a:t>
            </a:r>
            <a:endParaRPr lang="ko-KR" altLang="en-US" dirty="0">
              <a:latin typeface="+mj-lt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1170771" y="1589518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Convolutional Layer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170771" y="2888479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Pooling</a:t>
            </a:r>
          </a:p>
          <a:p>
            <a:pPr algn="ctr"/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3284574" y="1862052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가중치를 곱한다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284574" y="3161013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크기를 줄인다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1136671" y="4187440"/>
            <a:ext cx="205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반복해서 적용한다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1170771" y="5523637"/>
            <a:ext cx="47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고차원 데이터의 형태 유지</a:t>
            </a:r>
            <a:endParaRPr lang="en-US" altLang="ko-KR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 이미지 인식에 효과적</a:t>
            </a: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47" y="1244926"/>
            <a:ext cx="3060553" cy="20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2" idx="2"/>
            <a:endCxn id="9" idx="0"/>
          </p:cNvCxnSpPr>
          <p:nvPr/>
        </p:nvCxnSpPr>
        <p:spPr>
          <a:xfrm>
            <a:off x="2162084" y="2503918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  <a:stCxn id="9" idx="2"/>
            <a:endCxn id="4" idx="0"/>
          </p:cNvCxnSpPr>
          <p:nvPr/>
        </p:nvCxnSpPr>
        <p:spPr>
          <a:xfrm flipH="1">
            <a:off x="2162083" y="3802879"/>
            <a:ext cx="1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964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Approach – Transfer Learning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CNN</a:t>
            </a:r>
            <a:r>
              <a:rPr lang="ko-KR" altLang="ko-KR" sz="2000" dirty="0"/>
              <a:t>에서 초기 가중치를</a:t>
            </a:r>
            <a:r>
              <a:rPr lang="en-US" altLang="ko-KR" sz="2000" dirty="0"/>
              <a:t> random</a:t>
            </a:r>
            <a:r>
              <a:rPr lang="ko-KR" altLang="ko-KR" sz="2000" dirty="0"/>
              <a:t>하게 설정할 경우</a:t>
            </a:r>
            <a:r>
              <a:rPr lang="en-US" altLang="ko-KR" sz="2000" dirty="0"/>
              <a:t>, </a:t>
            </a:r>
          </a:p>
          <a:p>
            <a:r>
              <a:rPr lang="ko-KR" altLang="ko-KR" sz="2000" dirty="0"/>
              <a:t>많은 </a:t>
            </a:r>
            <a:r>
              <a:rPr lang="en-US" altLang="ko-KR" sz="2000" dirty="0"/>
              <a:t>dataset</a:t>
            </a:r>
            <a:r>
              <a:rPr lang="ko-KR" altLang="ko-KR" sz="2000" dirty="0"/>
              <a:t>과 학습 시간이 요구</a:t>
            </a:r>
            <a:r>
              <a:rPr lang="ko-KR" altLang="en-US" sz="2000" dirty="0"/>
              <a:t>됨</a:t>
            </a:r>
            <a:r>
              <a:rPr lang="en-US" altLang="ko-KR" sz="2000" dirty="0"/>
              <a:t>. </a:t>
            </a:r>
          </a:p>
          <a:p>
            <a:endParaRPr lang="ko-KR" altLang="ko-KR" sz="2000" dirty="0"/>
          </a:p>
          <a:p>
            <a:r>
              <a:rPr lang="en-US" altLang="ko-KR" sz="2000" b="1" dirty="0"/>
              <a:t>1. </a:t>
            </a:r>
            <a:r>
              <a:rPr lang="ko-KR" altLang="ko-KR" sz="2000" b="1" dirty="0"/>
              <a:t>선행 연구의</a:t>
            </a:r>
            <a:r>
              <a:rPr lang="en-US" altLang="ko-KR" sz="2000" b="1" dirty="0"/>
              <a:t> Network</a:t>
            </a:r>
            <a:r>
              <a:rPr lang="ko-KR" altLang="ko-KR" sz="2000" dirty="0"/>
              <a:t>를 </a:t>
            </a:r>
            <a:r>
              <a:rPr lang="ko-KR" altLang="en-US" sz="2000" dirty="0"/>
              <a:t>가져와</a:t>
            </a:r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초기 가중치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en-US" altLang="ko-KR" sz="2000" dirty="0"/>
              <a:t>Feature extractor</a:t>
            </a:r>
            <a:r>
              <a:rPr lang="ko-KR" altLang="en-US" sz="2000" dirty="0"/>
              <a:t>로 사용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과제에 맞게 미세 조정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026" name="Picture 2" descr="transfer learni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22710"/>
          <a:stretch/>
        </p:blipFill>
        <p:spPr bwMode="auto">
          <a:xfrm>
            <a:off x="638735" y="3945351"/>
            <a:ext cx="5163671" cy="24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181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You Only Look Once!</a:t>
            </a:r>
          </a:p>
          <a:p>
            <a:r>
              <a:rPr lang="ko-KR" altLang="en-US" sz="2000" dirty="0"/>
              <a:t>이미지 전체를 한 번만 신경망에 넣는 방법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빠른 인식</a:t>
            </a:r>
            <a:r>
              <a:rPr lang="en-US" altLang="ko-KR" sz="2000" dirty="0"/>
              <a:t>: 45 frame/sec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실시간으로 정보를 주고 받는 앱 구현에 적합</a:t>
            </a:r>
            <a:endParaRPr lang="en-US" altLang="ko-KR" sz="2000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909693" y="3240741"/>
            <a:ext cx="4845648" cy="31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10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5746</TotalTime>
  <Words>945</Words>
  <Application>Microsoft Office PowerPoint</Application>
  <PresentationFormat>화면 슬라이드 쇼(4:3)</PresentationFormat>
  <Paragraphs>364</Paragraphs>
  <Slides>33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Cordia New</vt:lpstr>
      <vt:lpstr>Nanum Gothic</vt:lpstr>
      <vt:lpstr>나눔고딕</vt:lpstr>
      <vt:lpstr>나눔바른고딕</vt:lpstr>
      <vt:lpstr>Malgun Gothic</vt:lpstr>
      <vt:lpstr>Malgun Gothic</vt:lpstr>
      <vt:lpstr>Arial</vt:lpstr>
      <vt:lpstr>Cambria Math</vt:lpstr>
      <vt:lpstr>Corbel</vt:lpstr>
      <vt:lpstr>Times New Roman</vt:lpstr>
      <vt:lpstr>Wingdings</vt:lpstr>
      <vt:lpstr>Wingdings 3</vt:lpstr>
      <vt:lpstr>원본</vt:lpstr>
      <vt:lpstr>사물인식 기반의  웹툰 AR 플레이어 만들기 </vt:lpstr>
      <vt:lpstr>Contents </vt:lpstr>
      <vt:lpstr>Overview</vt:lpstr>
      <vt:lpstr>Problem</vt:lpstr>
      <vt:lpstr>Goal &amp; Requirement</vt:lpstr>
      <vt:lpstr>Goal &amp; Requirement</vt:lpstr>
      <vt:lpstr>Approach – Convolutional Neural Network</vt:lpstr>
      <vt:lpstr>Approach – Transfer Learning</vt:lpstr>
      <vt:lpstr>Approach – YOLO: Real-Time Detection</vt:lpstr>
      <vt:lpstr>Approach – YOLO: Real-Time Detection</vt:lpstr>
      <vt:lpstr>Approach – YOLO: Real-Time Detection</vt:lpstr>
      <vt:lpstr>Approach – Android</vt:lpstr>
      <vt:lpstr>Development Environment</vt:lpstr>
      <vt:lpstr>Architecture</vt:lpstr>
      <vt:lpstr>Machine Learning Procedure</vt:lpstr>
      <vt:lpstr>Machine Learning Procedure</vt:lpstr>
      <vt:lpstr>Machine Learning Procedure</vt:lpstr>
      <vt:lpstr>Machine Learning Procedure</vt:lpstr>
      <vt:lpstr>Architecture</vt:lpstr>
      <vt:lpstr>Architecture</vt:lpstr>
      <vt:lpstr>Architecture</vt:lpstr>
      <vt:lpstr>Interface</vt:lpstr>
      <vt:lpstr>Interface</vt:lpstr>
      <vt:lpstr>Interface</vt:lpstr>
      <vt:lpstr>Current Status</vt:lpstr>
      <vt:lpstr>Current Status</vt:lpstr>
      <vt:lpstr>Further Plan</vt:lpstr>
      <vt:lpstr>Further Plan</vt:lpstr>
      <vt:lpstr>Demo Plan (항목 별)</vt:lpstr>
      <vt:lpstr>Demo Plan (절차 순)</vt:lpstr>
      <vt:lpstr>Division and Assignment of Work</vt:lpstr>
      <vt:lpstr>Schedule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Meonzy Kyang</cp:lastModifiedBy>
  <cp:revision>183</cp:revision>
  <cp:lastPrinted>2017-05-18T14:41:32Z</cp:lastPrinted>
  <dcterms:created xsi:type="dcterms:W3CDTF">2011-08-24T01:05:33Z</dcterms:created>
  <dcterms:modified xsi:type="dcterms:W3CDTF">2017-05-18T14:41:55Z</dcterms:modified>
</cp:coreProperties>
</file>